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46" r:id="rId3"/>
    <p:sldId id="260" r:id="rId4"/>
    <p:sldId id="333" r:id="rId5"/>
    <p:sldId id="309" r:id="rId6"/>
    <p:sldId id="371" r:id="rId7"/>
    <p:sldId id="348" r:id="rId8"/>
    <p:sldId id="349" r:id="rId9"/>
    <p:sldId id="350" r:id="rId10"/>
    <p:sldId id="351" r:id="rId11"/>
    <p:sldId id="354" r:id="rId12"/>
    <p:sldId id="352" r:id="rId13"/>
    <p:sldId id="355" r:id="rId14"/>
    <p:sldId id="356" r:id="rId15"/>
    <p:sldId id="357" r:id="rId16"/>
    <p:sldId id="358" r:id="rId17"/>
    <p:sldId id="359" r:id="rId18"/>
    <p:sldId id="369" r:id="rId19"/>
    <p:sldId id="361" r:id="rId20"/>
    <p:sldId id="366" r:id="rId21"/>
    <p:sldId id="364" r:id="rId22"/>
    <p:sldId id="367" r:id="rId23"/>
    <p:sldId id="368" r:id="rId24"/>
    <p:sldId id="370" r:id="rId25"/>
    <p:sldId id="365" r:id="rId26"/>
    <p:sldId id="363" r:id="rId27"/>
    <p:sldId id="372" r:id="rId28"/>
    <p:sldId id="299" r:id="rId29"/>
    <p:sldId id="27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6B8E07-A861-4EEC-9AC7-590434B4DEB8}">
  <a:tblStyle styleId="{156B8E07-A861-4EEC-9AC7-590434B4D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4022" autoAdjust="0"/>
  </p:normalViewPr>
  <p:slideViewPr>
    <p:cSldViewPr snapToGrid="0">
      <p:cViewPr varScale="1">
        <p:scale>
          <a:sx n="124" d="100"/>
          <a:sy n="124" d="100"/>
        </p:scale>
        <p:origin x="12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1118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03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75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113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8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092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13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770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246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17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42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5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9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721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902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568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179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961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21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401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133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252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95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62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18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459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85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96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398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8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Shape 7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Shape 7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Shape 9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ullmumbai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baltstrike.com/" TargetMode="External"/><Relationship Id="rId13" Type="http://schemas.openxmlformats.org/officeDocument/2006/relationships/hyperlink" Target="https://github.com/FSecureLABS/C3" TargetMode="External"/><Relationship Id="rId18" Type="http://schemas.openxmlformats.org/officeDocument/2006/relationships/hyperlink" Target="https://uncoder.io/" TargetMode="External"/><Relationship Id="rId3" Type="http://schemas.openxmlformats.org/officeDocument/2006/relationships/hyperlink" Target="https://attack.mitre.org/" TargetMode="External"/><Relationship Id="rId7" Type="http://schemas.openxmlformats.org/officeDocument/2006/relationships/hyperlink" Target="https://github.com/redcanaryco/atomic-red-team" TargetMode="External"/><Relationship Id="rId12" Type="http://schemas.openxmlformats.org/officeDocument/2006/relationships/hyperlink" Target="https://www.guardicore.com/infectionmonkey/" TargetMode="External"/><Relationship Id="rId17" Type="http://schemas.openxmlformats.org/officeDocument/2006/relationships/hyperlink" Target="https://eqllib.readthedocs.io/en/latest/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github.com/endgameinc/RTA" TargetMode="External"/><Relationship Id="rId20" Type="http://schemas.openxmlformats.org/officeDocument/2006/relationships/hyperlink" Target="https://github.com/hunters-forg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xenoscr/atomiccaldera" TargetMode="External"/><Relationship Id="rId11" Type="http://schemas.openxmlformats.org/officeDocument/2006/relationships/hyperlink" Target="https://github.com/EmpireProject/Empire" TargetMode="External"/><Relationship Id="rId5" Type="http://schemas.openxmlformats.org/officeDocument/2006/relationships/hyperlink" Target="https://github.com/mitre/caldera" TargetMode="External"/><Relationship Id="rId15" Type="http://schemas.openxmlformats.org/officeDocument/2006/relationships/hyperlink" Target="https://www.metasploit.com/" TargetMode="External"/><Relationship Id="rId10" Type="http://schemas.openxmlformats.org/officeDocument/2006/relationships/hyperlink" Target="https://github.com/cobbr/Covenant" TargetMode="External"/><Relationship Id="rId19" Type="http://schemas.openxmlformats.org/officeDocument/2006/relationships/hyperlink" Target="https://github.com/Cyb3rWard0g/HELK" TargetMode="External"/><Relationship Id="rId4" Type="http://schemas.openxmlformats.org/officeDocument/2006/relationships/hyperlink" Target="https://www.sans.org/cyber-security-summit/archives/file/summit-archive-1563791194.pdf" TargetMode="External"/><Relationship Id="rId9" Type="http://schemas.openxmlformats.org/officeDocument/2006/relationships/hyperlink" Target="https://github.com/byt3bl33d3r/SILENTTRINITY" TargetMode="External"/><Relationship Id="rId14" Type="http://schemas.openxmlformats.org/officeDocument/2006/relationships/hyperlink" Target="https://www.factionc2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6299082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Attack (SI|E)</a:t>
            </a:r>
            <a:r>
              <a:rPr lang="en-US" dirty="0" err="1"/>
              <a:t>mulation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is TTP ?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55" y="1134177"/>
            <a:ext cx="5497290" cy="36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Why TTP </a:t>
            </a:r>
            <a:r>
              <a:rPr lang="en-US" dirty="0"/>
              <a:t>?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http://4.bp.blogspot.com/-EDLbyYipz_E/UtnWN7fdGcI/AAAAAAAANno/b4UX5wjNdh0/s1600/Pyramid+of+Pain+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2506"/>
            <a:ext cx="6858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Detail about the technique</a:t>
            </a:r>
            <a:endParaRPr lang="en-US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1" y="1051988"/>
            <a:ext cx="8813586" cy="382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11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Detail </a:t>
            </a:r>
            <a:r>
              <a:rPr lang="en-US" dirty="0"/>
              <a:t>about the technique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0" y="1099187"/>
            <a:ext cx="8715921" cy="3754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86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 smtClean="0">
                <a:latin typeface="Dosis" panose="02010703020202060003" pitchFamily="2" charset="0"/>
              </a:rPr>
              <a:t>Leveraging </a:t>
            </a:r>
            <a:r>
              <a:rPr lang="en-US" b="1" dirty="0">
                <a:latin typeface="Dosis" panose="02010703020202060003" pitchFamily="2" charset="0"/>
              </a:rPr>
              <a:t>MITRE ATT&amp;CK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81520"/>
              </p:ext>
            </p:extLst>
          </p:nvPr>
        </p:nvGraphicFramePr>
        <p:xfrm>
          <a:off x="582761" y="1199093"/>
          <a:ext cx="3519287" cy="1389658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3519287"/>
              </a:tblGrid>
              <a:tr h="4130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Dosis"/>
                        <a:buNone/>
                      </a:pP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Dosis"/>
                        </a:rPr>
                        <a:t>ATT&amp;CK for Adversary Emulation</a:t>
                      </a:r>
                    </a:p>
                  </a:txBody>
                  <a:tcPr>
                    <a:solidFill>
                      <a:srgbClr val="222222"/>
                    </a:solidFill>
                  </a:tcPr>
                </a:tc>
              </a:tr>
              <a:tr h="9765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When organizing adversary emulation (such as red or purple team exercises), the emulation plan can be based on MITRE ATT&amp;CK. This facilitates tracking &amp; reporting.</a:t>
                      </a:r>
                      <a:endParaRPr lang="en-IN" sz="1200" dirty="0"/>
                    </a:p>
                  </a:txBody>
                  <a:tcPr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48673"/>
              </p:ext>
            </p:extLst>
          </p:nvPr>
        </p:nvGraphicFramePr>
        <p:xfrm>
          <a:off x="4807644" y="2994093"/>
          <a:ext cx="3519287" cy="1389658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3519287"/>
              </a:tblGrid>
              <a:tr h="4130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Dosis"/>
                        <a:buNone/>
                      </a:pP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Arial"/>
                        </a:rPr>
                        <a:t>ATT&amp;CK for </a:t>
                      </a:r>
                      <a:r>
                        <a:rPr lang="en-IN" sz="1800" b="1" i="0" u="none" strike="noStrike" cap="none" dirty="0" err="1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Arial"/>
                        </a:rPr>
                        <a:t>Defense</a:t>
                      </a: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Arial"/>
                        </a:rPr>
                        <a:t> Prioritization</a:t>
                      </a:r>
                      <a:endParaRPr lang="en-IN" sz="1800" b="1" i="0" u="none" strike="noStrike" cap="none" dirty="0">
                        <a:solidFill>
                          <a:srgbClr val="FFFFFF"/>
                        </a:solidFill>
                        <a:latin typeface="Dosis" panose="02010703020202060003" pitchFamily="2" charset="0"/>
                        <a:ea typeface="Dosis"/>
                        <a:cs typeface="Dosis"/>
                        <a:sym typeface="Arial"/>
                      </a:endParaRPr>
                    </a:p>
                  </a:txBody>
                  <a:tcPr>
                    <a:solidFill>
                      <a:srgbClr val="222222"/>
                    </a:solidFill>
                  </a:tcPr>
                </a:tc>
              </a:tr>
              <a:tr h="9765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 addition to measuring the detection coverage using MITRE ATT&amp;CK, we can do the same for preventive controls. What MITRE ATT&amp;CK techniques do we actively block?</a:t>
                      </a:r>
                      <a:endParaRPr lang="en-IN" sz="1200" dirty="0"/>
                    </a:p>
                  </a:txBody>
                  <a:tcPr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05962"/>
              </p:ext>
            </p:extLst>
          </p:nvPr>
        </p:nvGraphicFramePr>
        <p:xfrm>
          <a:off x="4807644" y="1167438"/>
          <a:ext cx="3519287" cy="1418913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3519287"/>
              </a:tblGrid>
              <a:tr h="4130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Dosis"/>
                        <a:buNone/>
                      </a:pP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Arial"/>
                        </a:rPr>
                        <a:t>ATT&amp;CK for Threat Intelligence</a:t>
                      </a:r>
                      <a:endParaRPr lang="en-IN" sz="1800" b="1" i="0" u="none" strike="noStrike" cap="none" dirty="0">
                        <a:solidFill>
                          <a:srgbClr val="FFFFFF"/>
                        </a:solidFill>
                        <a:latin typeface="Dosis" panose="02010703020202060003" pitchFamily="2" charset="0"/>
                        <a:ea typeface="Dosis"/>
                        <a:cs typeface="Dosis"/>
                        <a:sym typeface="Arial"/>
                      </a:endParaRPr>
                    </a:p>
                  </a:txBody>
                  <a:tcPr>
                    <a:solidFill>
                      <a:srgbClr val="222222"/>
                    </a:solidFill>
                  </a:tcPr>
                </a:tc>
              </a:tr>
              <a:tr h="9765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When consuming or generating Threat Intelligence, observed adversary behavior can be mapped to MITRE ATT&amp;CK. Several platforms support this mapping (e.g. MISP has a MITRE ATT&amp;CK mapping).</a:t>
                      </a:r>
                      <a:endParaRPr lang="en-IN" sz="1200" dirty="0"/>
                    </a:p>
                  </a:txBody>
                  <a:tcPr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60347"/>
              </p:ext>
            </p:extLst>
          </p:nvPr>
        </p:nvGraphicFramePr>
        <p:xfrm>
          <a:off x="582760" y="2994093"/>
          <a:ext cx="3519287" cy="1389658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3519287"/>
              </a:tblGrid>
              <a:tr h="4130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Dosis"/>
                        <a:buNone/>
                      </a:pP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Arial"/>
                        </a:rPr>
                        <a:t>ATT&amp;CK for Detection Capability</a:t>
                      </a:r>
                    </a:p>
                  </a:txBody>
                  <a:tcPr>
                    <a:solidFill>
                      <a:srgbClr val="222222"/>
                    </a:solidFill>
                  </a:tcPr>
                </a:tc>
              </a:tr>
              <a:tr h="9765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overall detection capability of an organization can be mapped to MITRE ATT&amp;CK. This facilitates for example reporting on the maturity / scope of the SOC.</a:t>
                      </a:r>
                      <a:endParaRPr lang="en-IN" sz="1200" dirty="0"/>
                    </a:p>
                  </a:txBody>
                  <a:tcPr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5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Prepare Emulation Plan</a:t>
            </a:r>
            <a:endParaRPr lang="en-US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87" y="1105054"/>
            <a:ext cx="6299627" cy="37325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2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Prepare Emulation Plan</a:t>
            </a:r>
            <a:endParaRPr lang="en-US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5" y="1106988"/>
            <a:ext cx="7831951" cy="3740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2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Dosis" panose="02010703020202060003" pitchFamily="2" charset="0"/>
              </a:rPr>
              <a:t>Prepare Emulation Plan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400" dirty="0"/>
              <a:t>Select threat actors which are relevant to the </a:t>
            </a:r>
            <a:r>
              <a:rPr lang="en-US" sz="1400" dirty="0" smtClean="0"/>
              <a:t>organization</a:t>
            </a:r>
          </a:p>
          <a:p>
            <a:pPr algn="just"/>
            <a:r>
              <a:rPr lang="en-US" sz="1400" dirty="0" smtClean="0"/>
              <a:t>Select techniques used by the threat actors to emulate</a:t>
            </a:r>
          </a:p>
          <a:p>
            <a:pPr algn="just"/>
            <a:r>
              <a:rPr lang="en-US" sz="1400" dirty="0"/>
              <a:t>Setup the </a:t>
            </a:r>
            <a:r>
              <a:rPr lang="en-US" sz="1400" dirty="0" smtClean="0"/>
              <a:t>infrastructure</a:t>
            </a:r>
          </a:p>
          <a:p>
            <a:pPr algn="just"/>
            <a:r>
              <a:rPr lang="en-US" sz="1400" dirty="0" smtClean="0"/>
              <a:t>List techniques which the security solutions can detect / prevent out of the box</a:t>
            </a:r>
          </a:p>
          <a:p>
            <a:pPr algn="just"/>
            <a:r>
              <a:rPr lang="en-US" sz="1400" dirty="0" smtClean="0"/>
              <a:t>Customize the tools for emulation</a:t>
            </a:r>
          </a:p>
          <a:p>
            <a:pPr algn="just"/>
            <a:r>
              <a:rPr lang="en-US" sz="1400" dirty="0" smtClean="0"/>
              <a:t>Define timelines for executing the plan</a:t>
            </a:r>
          </a:p>
          <a:p>
            <a:pPr algn="just"/>
            <a:r>
              <a:rPr lang="en-US" sz="1400" dirty="0" smtClean="0"/>
              <a:t>Define outcomes of the plans</a:t>
            </a:r>
          </a:p>
          <a:p>
            <a:pPr algn="just"/>
            <a:endParaRPr lang="en-US" sz="1600" dirty="0" smtClean="0"/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smtClean="0"/>
              <a:t>Outcomes </a:t>
            </a:r>
            <a:r>
              <a:rPr lang="en-US" dirty="0"/>
              <a:t>of the plans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400" dirty="0"/>
              <a:t>Assessing controls </a:t>
            </a:r>
            <a:r>
              <a:rPr lang="en-US" sz="1400" dirty="0" smtClean="0"/>
              <a:t>effectiveness</a:t>
            </a:r>
          </a:p>
          <a:p>
            <a:pPr algn="just"/>
            <a:r>
              <a:rPr lang="en-US" sz="1400" dirty="0" smtClean="0"/>
              <a:t>Training </a:t>
            </a:r>
            <a:r>
              <a:rPr lang="en-US" sz="1400" dirty="0"/>
              <a:t>and preparing the security team</a:t>
            </a:r>
            <a:r>
              <a:rPr lang="en-US" sz="1400" dirty="0" smtClean="0"/>
              <a:t> </a:t>
            </a:r>
          </a:p>
          <a:p>
            <a:pPr algn="just"/>
            <a:r>
              <a:rPr lang="en-US" sz="1400" dirty="0"/>
              <a:t>Situational and risk </a:t>
            </a:r>
            <a:r>
              <a:rPr lang="en-US" sz="1400" dirty="0" smtClean="0"/>
              <a:t>awareness</a:t>
            </a:r>
          </a:p>
          <a:p>
            <a:pPr algn="just"/>
            <a:r>
              <a:rPr lang="en-US" sz="1400" dirty="0"/>
              <a:t>Supporting security roadmap, technology purchasing and investment decisions</a:t>
            </a:r>
            <a:endParaRPr lang="en-US" sz="1400" dirty="0" smtClean="0"/>
          </a:p>
          <a:p>
            <a:pPr algn="just"/>
            <a:endParaRPr lang="en-US" sz="1600" dirty="0" smtClean="0"/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 smtClean="0">
                <a:latin typeface="Dosis" panose="02010703020202060003" pitchFamily="2" charset="0"/>
              </a:rPr>
              <a:t>Arsenal</a:t>
            </a:r>
            <a:endParaRPr lang="en-US" b="1" dirty="0">
              <a:latin typeface="Dosis" panose="02010703020202060003" pitchFamily="2" charset="0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005768"/>
              </p:ext>
            </p:extLst>
          </p:nvPr>
        </p:nvGraphicFramePr>
        <p:xfrm>
          <a:off x="230520" y="1169837"/>
          <a:ext cx="4318427" cy="3410920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4318427"/>
              </a:tblGrid>
              <a:tr h="447810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Dosis"/>
                        <a:buNone/>
                      </a:pP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Dosis"/>
                        </a:rPr>
                        <a:t>Automated / scripted emulation</a:t>
                      </a:r>
                    </a:p>
                  </a:txBody>
                  <a:tcPr>
                    <a:solidFill>
                      <a:srgbClr val="222222"/>
                    </a:solidFill>
                  </a:tcPr>
                </a:tc>
              </a:tr>
              <a:tr h="2963110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12271"/>
              </p:ext>
            </p:extLst>
          </p:nvPr>
        </p:nvGraphicFramePr>
        <p:xfrm>
          <a:off x="4925466" y="1169838"/>
          <a:ext cx="3923979" cy="3410919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3923979"/>
              </a:tblGrid>
              <a:tr h="436125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Dosis"/>
                        <a:buNone/>
                      </a:pPr>
                      <a:r>
                        <a:rPr lang="en-IN" sz="1800" b="1" i="0" u="none" strike="noStrike" cap="none" dirty="0" smtClean="0">
                          <a:solidFill>
                            <a:srgbClr val="FFFFFF"/>
                          </a:solidFill>
                          <a:latin typeface="Dosis" panose="02010703020202060003" pitchFamily="2" charset="0"/>
                          <a:ea typeface="Dosis"/>
                          <a:cs typeface="Dosis"/>
                          <a:sym typeface="Arial"/>
                        </a:rPr>
                        <a:t>Manual, full-stack, emulation</a:t>
                      </a:r>
                      <a:endParaRPr lang="en-IN" sz="1800" b="1" i="0" u="none" strike="noStrike" cap="none" dirty="0">
                        <a:solidFill>
                          <a:srgbClr val="FFFFFF"/>
                        </a:solidFill>
                        <a:latin typeface="Dosis" panose="02010703020202060003" pitchFamily="2" charset="0"/>
                        <a:ea typeface="Dosis"/>
                        <a:cs typeface="Dosis"/>
                        <a:sym typeface="Arial"/>
                      </a:endParaRPr>
                    </a:p>
                  </a:txBody>
                  <a:tcPr>
                    <a:solidFill>
                      <a:srgbClr val="222222"/>
                    </a:solidFill>
                  </a:tcPr>
                </a:tc>
              </a:tr>
              <a:tr h="2974794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5" y="1745218"/>
            <a:ext cx="1232888" cy="1232888"/>
          </a:xfrm>
          <a:prstGeom prst="rect">
            <a:avLst/>
          </a:prstGeom>
        </p:spPr>
      </p:pic>
      <p:pic>
        <p:nvPicPr>
          <p:cNvPr id="3074" name="Picture 2" descr="Image result for mitre calder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625" y="1740850"/>
            <a:ext cx="1685140" cy="4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97" y="2348619"/>
            <a:ext cx="961237" cy="961237"/>
          </a:xfrm>
          <a:prstGeom prst="rect">
            <a:avLst/>
          </a:prstGeom>
        </p:spPr>
      </p:pic>
      <p:pic>
        <p:nvPicPr>
          <p:cNvPr id="3076" name="Picture 4" descr="https://blobscdn.gitbook.com/v0/b/gitbook-28427.appspot.com/o/spaces%2F-LhY3p1x5rcm73L3Xv8P%2Favatar.png?generation=1561044773279123&amp;alt=m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58" y="3491176"/>
            <a:ext cx="883611" cy="8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42" y="1832324"/>
            <a:ext cx="2138795" cy="1145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695" y="3165815"/>
            <a:ext cx="1685118" cy="991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626" y="2348621"/>
            <a:ext cx="961236" cy="961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8864" y="1759077"/>
            <a:ext cx="1938095" cy="4707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697" y="3171045"/>
            <a:ext cx="2100639" cy="9860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5625" y="3562307"/>
            <a:ext cx="1107882" cy="7673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778" y="2348620"/>
            <a:ext cx="715825" cy="959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6894" y="3491176"/>
            <a:ext cx="682529" cy="9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8700"/>
                </a:solidFill>
              </a:rPr>
              <a:t>#whoami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4978400" y="1868575"/>
            <a:ext cx="4084320" cy="2710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b="1" dirty="0" smtClean="0">
                <a:solidFill>
                  <a:srgbClr val="FFFFFF"/>
                </a:solidFill>
              </a:rPr>
              <a:t>👉 </a:t>
            </a:r>
            <a:r>
              <a:rPr lang="en-IN" sz="2400" b="1" dirty="0" err="1" smtClean="0">
                <a:solidFill>
                  <a:srgbClr val="FFFFFF"/>
                </a:solidFill>
              </a:rPr>
              <a:t>Chirag</a:t>
            </a:r>
            <a:r>
              <a:rPr lang="en-IN" sz="2400" b="1" dirty="0" smtClean="0">
                <a:solidFill>
                  <a:srgbClr val="FFFFFF"/>
                </a:solidFill>
              </a:rPr>
              <a:t> </a:t>
            </a:r>
            <a:r>
              <a:rPr lang="en-IN" sz="2400" b="1" dirty="0" err="1" smtClean="0">
                <a:solidFill>
                  <a:srgbClr val="FFFFFF"/>
                </a:solidFill>
              </a:rPr>
              <a:t>Savla</a:t>
            </a:r>
            <a:endParaRPr sz="2400" b="1" dirty="0" smtClean="0">
              <a:solidFill>
                <a:srgbClr val="FFFFFF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👉 </a:t>
            </a:r>
            <a:r>
              <a:rPr lang="en-US" sz="2400" dirty="0">
                <a:solidFill>
                  <a:srgbClr val="FFFFFF"/>
                </a:solidFill>
              </a:rPr>
              <a:t>Twitter – @</a:t>
            </a:r>
            <a:r>
              <a:rPr lang="en-US" sz="2400" dirty="0" smtClean="0">
                <a:solidFill>
                  <a:srgbClr val="FFFFFF"/>
                </a:solidFill>
              </a:rPr>
              <a:t>chiragsavla94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👉 Interest area – Red Teaming, Application Security, Penetration Testing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6" r="25040" b="-241"/>
          <a:stretch/>
        </p:blipFill>
        <p:spPr>
          <a:xfrm rot="16200000">
            <a:off x="1343621" y="1079541"/>
            <a:ext cx="3315258" cy="31068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hape 120"/>
          <p:cNvSpPr txBox="1">
            <a:spLocks/>
          </p:cNvSpPr>
          <p:nvPr/>
        </p:nvSpPr>
        <p:spPr>
          <a:xfrm>
            <a:off x="1026160" y="4290618"/>
            <a:ext cx="7904480" cy="57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Blog </a:t>
            </a:r>
            <a:r>
              <a:rPr lang="en-US" sz="2400" dirty="0" smtClean="0">
                <a:solidFill>
                  <a:srgbClr val="FFFFFF"/>
                </a:solidFill>
              </a:rPr>
              <a:t>– https://3xpl01tc0d3r.blogspot.com</a:t>
            </a:r>
          </a:p>
        </p:txBody>
      </p:sp>
    </p:spTree>
    <p:extLst>
      <p:ext uri="{BB962C8B-B14F-4D97-AF65-F5344CB8AC3E}">
        <p14:creationId xmlns:p14="http://schemas.microsoft.com/office/powerpoint/2010/main" val="38024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Dosis" panose="02010703020202060003" pitchFamily="2" charset="0"/>
              </a:rPr>
              <a:t>Improve Detection</a:t>
            </a:r>
            <a:endParaRPr lang="en-US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44" y="1064958"/>
            <a:ext cx="4296913" cy="38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latin typeface="Dosis" panose="02010703020202060003" pitchFamily="2" charset="0"/>
              </a:rPr>
              <a:t>Improve Detection</a:t>
            </a:r>
            <a:endParaRPr lang="en-US" dirty="0">
              <a:latin typeface="Dosis" panose="02010703020202060003" pitchFamily="2" charset="0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400" dirty="0" smtClean="0"/>
              <a:t>Select a technique</a:t>
            </a:r>
          </a:p>
          <a:p>
            <a:pPr algn="just"/>
            <a:r>
              <a:rPr lang="en-US" sz="1400" dirty="0" smtClean="0"/>
              <a:t>Execute the technique</a:t>
            </a:r>
          </a:p>
          <a:p>
            <a:pPr algn="just"/>
            <a:r>
              <a:rPr lang="en-US" sz="1400" dirty="0" smtClean="0"/>
              <a:t>Collect the logs</a:t>
            </a:r>
          </a:p>
          <a:p>
            <a:pPr algn="just"/>
            <a:r>
              <a:rPr lang="en-US" sz="1400" dirty="0" smtClean="0"/>
              <a:t>Develop the detection rule</a:t>
            </a:r>
          </a:p>
          <a:p>
            <a:pPr algn="just"/>
            <a:r>
              <a:rPr lang="en-US" sz="1400" dirty="0" smtClean="0"/>
              <a:t>Repeat the above steps</a:t>
            </a:r>
          </a:p>
          <a:p>
            <a:pPr algn="just"/>
            <a:r>
              <a:rPr lang="en-US" sz="1400" dirty="0"/>
              <a:t>Create custom tools / script for executing the technique</a:t>
            </a:r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7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latin typeface="Dosis" panose="02010703020202060003" pitchFamily="2" charset="0"/>
              </a:rPr>
              <a:t>T1136 </a:t>
            </a:r>
            <a:r>
              <a:rPr lang="en-US" dirty="0">
                <a:latin typeface="Dosis" panose="02010703020202060003" pitchFamily="2" charset="0"/>
              </a:rPr>
              <a:t>Create </a:t>
            </a:r>
            <a:r>
              <a:rPr lang="en-US" dirty="0" smtClean="0">
                <a:latin typeface="Dosis" panose="02010703020202060003" pitchFamily="2" charset="0"/>
              </a:rPr>
              <a:t>Account (Manual Approach)</a:t>
            </a:r>
            <a:endParaRPr lang="en-US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1" y="1217250"/>
            <a:ext cx="2615567" cy="3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45" y="1782097"/>
            <a:ext cx="2617200" cy="382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329683"/>
            <a:ext cx="2617200" cy="373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718" y="2865021"/>
            <a:ext cx="2617200" cy="409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445" y="3436772"/>
            <a:ext cx="2617200" cy="418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216" y="4017626"/>
            <a:ext cx="2617200" cy="419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250" y="1179358"/>
            <a:ext cx="3250672" cy="2466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474" y="1216248"/>
            <a:ext cx="3548535" cy="1636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9918" y="2072602"/>
            <a:ext cx="4229690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045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Atomic Red Team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17" y="1738619"/>
            <a:ext cx="7802064" cy="466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104900" y="1344706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Install Atomic Red</a:t>
            </a:r>
            <a:endParaRPr lang="en-IN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3620" y="235003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Technique Execution Details</a:t>
            </a:r>
            <a:endParaRPr lang="en-IN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17" y="2802428"/>
            <a:ext cx="7802064" cy="183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3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Caldera</a:t>
            </a:r>
            <a:endParaRPr lang="en-IN" b="1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2" y="1099089"/>
            <a:ext cx="8319557" cy="3736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34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6000" dirty="0" smtClean="0">
                <a:solidFill>
                  <a:srgbClr val="FF8700"/>
                </a:solidFill>
              </a:rPr>
              <a:t>Demo</a:t>
            </a:r>
            <a:endParaRPr lang="en-IN" sz="6000" dirty="0">
              <a:solidFill>
                <a:srgbClr val="FF8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Note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endParaRPr lang="en-US" sz="2400" dirty="0" smtClean="0"/>
          </a:p>
          <a:p>
            <a:pPr marL="0" lvl="0" indent="0" algn="ctr">
              <a:buNone/>
            </a:pPr>
            <a:endParaRPr lang="en-US" sz="2400" dirty="0"/>
          </a:p>
          <a:p>
            <a:pPr marL="0" lvl="0" indent="0" algn="ctr">
              <a:buNone/>
            </a:pPr>
            <a:r>
              <a:rPr lang="en-US" sz="2400" dirty="0" smtClean="0"/>
              <a:t>“Adversary </a:t>
            </a:r>
            <a:r>
              <a:rPr lang="en-US" sz="2400" dirty="0"/>
              <a:t>Emulation” is not the </a:t>
            </a:r>
            <a:r>
              <a:rPr lang="en-US" sz="2400" dirty="0" smtClean="0"/>
              <a:t>final destination</a:t>
            </a:r>
            <a:r>
              <a:rPr lang="en-US" sz="2400" dirty="0"/>
              <a:t>. There are </a:t>
            </a:r>
            <a:r>
              <a:rPr lang="en-US" sz="2400" dirty="0" smtClean="0"/>
              <a:t>different flavors </a:t>
            </a:r>
            <a:r>
              <a:rPr lang="en-US" sz="2400" dirty="0"/>
              <a:t>that can be valid </a:t>
            </a:r>
            <a:r>
              <a:rPr lang="en-US" sz="2400" dirty="0" smtClean="0"/>
              <a:t>options, depending </a:t>
            </a:r>
            <a:r>
              <a:rPr lang="en-US" sz="2400" dirty="0"/>
              <a:t>on your goals </a:t>
            </a:r>
            <a:r>
              <a:rPr lang="en-US" sz="2400" dirty="0" smtClean="0"/>
              <a:t>and environment</a:t>
            </a:r>
            <a:endParaRPr sz="2400" dirty="0"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3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N" sz="2400" dirty="0" smtClean="0"/>
              <a:t>Thanks to </a:t>
            </a:r>
            <a:r>
              <a:rPr lang="en-IN" sz="2400" dirty="0" smtClean="0">
                <a:hlinkClick r:id="rId3"/>
              </a:rPr>
              <a:t>@</a:t>
            </a:r>
            <a:r>
              <a:rPr lang="en" sz="2400" dirty="0" smtClean="0">
                <a:hlinkClick r:id="rId3"/>
              </a:rPr>
              <a:t>NullMumbai</a:t>
            </a:r>
            <a:r>
              <a:rPr lang="en" sz="2400" dirty="0" smtClean="0"/>
              <a:t> for granting me the privilege to present.</a:t>
            </a:r>
            <a:endParaRPr sz="2400" dirty="0"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4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r>
              <a:rPr lang="en-IN" sz="1200" dirty="0">
                <a:hlinkClick r:id="rId3"/>
              </a:rPr>
              <a:t>https://attack.mitre.org</a:t>
            </a:r>
            <a:r>
              <a:rPr lang="en-IN" sz="1200" dirty="0" smtClean="0">
                <a:hlinkClick r:id="rId3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4"/>
              </a:rPr>
              <a:t>https://</a:t>
            </a:r>
            <a:r>
              <a:rPr lang="en-IN" sz="1200" dirty="0" smtClean="0">
                <a:hlinkClick r:id="rId4"/>
              </a:rPr>
              <a:t>www.sans.org/cyber-security-summit/archives/file/summit-archive-1563791194.pdf</a:t>
            </a:r>
            <a:endParaRPr lang="en-IN" sz="1200" dirty="0" smtClean="0"/>
          </a:p>
          <a:p>
            <a:r>
              <a:rPr lang="en-IN" sz="1200" dirty="0">
                <a:hlinkClick r:id="rId5"/>
              </a:rPr>
              <a:t>https://</a:t>
            </a:r>
            <a:r>
              <a:rPr lang="en-IN" sz="1200" dirty="0" smtClean="0">
                <a:hlinkClick r:id="rId5"/>
              </a:rPr>
              <a:t>github.com/mitre/caldera</a:t>
            </a:r>
            <a:endParaRPr lang="en-IN" sz="1200" dirty="0" smtClean="0"/>
          </a:p>
          <a:p>
            <a:r>
              <a:rPr lang="en-IN" sz="1200" dirty="0">
                <a:hlinkClick r:id="rId6"/>
              </a:rPr>
              <a:t>https://</a:t>
            </a:r>
            <a:r>
              <a:rPr lang="en-IN" sz="1200" dirty="0" smtClean="0">
                <a:hlinkClick r:id="rId6"/>
              </a:rPr>
              <a:t>github.com/xenoscr/atomiccaldera</a:t>
            </a:r>
            <a:endParaRPr lang="en-IN" sz="1200" dirty="0" smtClean="0"/>
          </a:p>
          <a:p>
            <a:r>
              <a:rPr lang="en-IN" sz="1200" dirty="0">
                <a:hlinkClick r:id="rId7"/>
              </a:rPr>
              <a:t>https://</a:t>
            </a:r>
            <a:r>
              <a:rPr lang="en-IN" sz="1200" dirty="0" smtClean="0">
                <a:hlinkClick r:id="rId7"/>
              </a:rPr>
              <a:t>github.com/redcanaryco/atomic-red-team</a:t>
            </a:r>
            <a:endParaRPr lang="en-IN" sz="1200" dirty="0" smtClean="0"/>
          </a:p>
          <a:p>
            <a:r>
              <a:rPr lang="en-IN" sz="1200" dirty="0">
                <a:hlinkClick r:id="rId8"/>
              </a:rPr>
              <a:t>https://www.cobaltstrike.com</a:t>
            </a:r>
            <a:r>
              <a:rPr lang="en-IN" sz="1200" dirty="0" smtClean="0">
                <a:hlinkClick r:id="rId8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9"/>
              </a:rPr>
              <a:t>https://</a:t>
            </a:r>
            <a:r>
              <a:rPr lang="en-IN" sz="1200" dirty="0" smtClean="0">
                <a:hlinkClick r:id="rId9"/>
              </a:rPr>
              <a:t>github.com/byt3bl33d3r/SILENTTRINITY</a:t>
            </a:r>
            <a:endParaRPr lang="en-IN" sz="1200" dirty="0" smtClean="0"/>
          </a:p>
          <a:p>
            <a:r>
              <a:rPr lang="en-IN" sz="1200" dirty="0">
                <a:hlinkClick r:id="rId10"/>
              </a:rPr>
              <a:t>https://</a:t>
            </a:r>
            <a:r>
              <a:rPr lang="en-IN" sz="1200" dirty="0" smtClean="0">
                <a:hlinkClick r:id="rId10"/>
              </a:rPr>
              <a:t>github.com/cobbr/Covenant</a:t>
            </a:r>
            <a:endParaRPr lang="en-IN" sz="1200" dirty="0" smtClean="0"/>
          </a:p>
          <a:p>
            <a:r>
              <a:rPr lang="en-IN" sz="1200" dirty="0">
                <a:hlinkClick r:id="rId11"/>
              </a:rPr>
              <a:t>https://</a:t>
            </a:r>
            <a:r>
              <a:rPr lang="en-IN" sz="1200" dirty="0" smtClean="0">
                <a:hlinkClick r:id="rId11"/>
              </a:rPr>
              <a:t>github.com/EmpireProject/Empire</a:t>
            </a:r>
            <a:endParaRPr lang="en-IN" sz="1200" dirty="0" smtClean="0"/>
          </a:p>
          <a:p>
            <a:r>
              <a:rPr lang="en-IN" sz="1200" dirty="0">
                <a:hlinkClick r:id="rId12"/>
              </a:rPr>
              <a:t>https://www.guardicore.com/infectionmonkey</a:t>
            </a:r>
            <a:r>
              <a:rPr lang="en-IN" sz="1200" dirty="0" smtClean="0">
                <a:hlinkClick r:id="rId12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13"/>
              </a:rPr>
              <a:t>https://</a:t>
            </a:r>
            <a:r>
              <a:rPr lang="en-IN" sz="1200" dirty="0" smtClean="0">
                <a:hlinkClick r:id="rId13"/>
              </a:rPr>
              <a:t>github.com/FSecureLABS/C3</a:t>
            </a:r>
            <a:endParaRPr lang="en-IN" sz="1200" dirty="0" smtClean="0"/>
          </a:p>
          <a:p>
            <a:r>
              <a:rPr lang="en-IN" sz="1200" dirty="0">
                <a:hlinkClick r:id="rId14"/>
              </a:rPr>
              <a:t>https://www.factionc2.com</a:t>
            </a:r>
            <a:r>
              <a:rPr lang="en-IN" sz="1200" dirty="0" smtClean="0">
                <a:hlinkClick r:id="rId14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15"/>
              </a:rPr>
              <a:t>https://www.metasploit.com</a:t>
            </a:r>
            <a:r>
              <a:rPr lang="en-IN" sz="1200" dirty="0" smtClean="0">
                <a:hlinkClick r:id="rId15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16"/>
              </a:rPr>
              <a:t>https://</a:t>
            </a:r>
            <a:r>
              <a:rPr lang="en-IN" sz="1200" dirty="0" smtClean="0">
                <a:hlinkClick r:id="rId16"/>
              </a:rPr>
              <a:t>github.com/endgameinc/RTA</a:t>
            </a:r>
            <a:endParaRPr lang="en-IN" sz="1200" dirty="0"/>
          </a:p>
          <a:p>
            <a:r>
              <a:rPr lang="en-IN" sz="1200" dirty="0">
                <a:hlinkClick r:id="rId17"/>
              </a:rPr>
              <a:t>https://eqllib.readthedocs.io/en/latest</a:t>
            </a:r>
            <a:r>
              <a:rPr lang="en-IN" sz="1200" dirty="0" smtClean="0">
                <a:hlinkClick r:id="rId17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18"/>
              </a:rPr>
              <a:t>https://uncoder.io</a:t>
            </a:r>
            <a:r>
              <a:rPr lang="en-IN" sz="1200" dirty="0" smtClean="0">
                <a:hlinkClick r:id="rId18"/>
              </a:rPr>
              <a:t>/</a:t>
            </a:r>
            <a:endParaRPr lang="en-IN" sz="1200" dirty="0" smtClean="0"/>
          </a:p>
          <a:p>
            <a:r>
              <a:rPr lang="en-IN" sz="1200" dirty="0">
                <a:hlinkClick r:id="rId19"/>
              </a:rPr>
              <a:t>https://github.com/Cyb3rWard0g/HELK</a:t>
            </a:r>
            <a:endParaRPr lang="en-IN" sz="1200" dirty="0"/>
          </a:p>
          <a:p>
            <a:r>
              <a:rPr lang="en-IN" sz="1200" dirty="0">
                <a:hlinkClick r:id="rId20"/>
              </a:rPr>
              <a:t>https://github.com/hunters-forge</a:t>
            </a:r>
            <a:endParaRPr lang="en-IN" sz="12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2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THANKS!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299" y="2630575"/>
            <a:ext cx="792628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Any questions?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You can find </a:t>
            </a:r>
            <a:r>
              <a:rPr lang="en" sz="2400" dirty="0" smtClean="0">
                <a:solidFill>
                  <a:srgbClr val="FFFFFF"/>
                </a:solidFill>
              </a:rPr>
              <a:t>me at @chiragsavla94</a:t>
            </a: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2800" i="0" dirty="0"/>
              <a:t>Prevention is ideal, detection is a </a:t>
            </a:r>
            <a:r>
              <a:rPr lang="en-US" sz="2800" i="0" dirty="0" smtClean="0"/>
              <a:t>must</a:t>
            </a:r>
            <a:endParaRPr lang="en-US" sz="280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Attack Kill Chain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324"/>
            <a:ext cx="9144000" cy="28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latin typeface="Dosis" panose="02010703020202060003" pitchFamily="2" charset="0"/>
              </a:rPr>
              <a:t>Threat Hunting</a:t>
            </a:r>
            <a:endParaRPr lang="en-US" dirty="0">
              <a:latin typeface="Dosis" panose="02010703020202060003" pitchFamily="2" charset="0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dirty="0" smtClean="0"/>
              <a:t>Problem</a:t>
            </a:r>
            <a:r>
              <a:rPr lang="en-US" sz="2000" dirty="0"/>
              <a:t>: I need a threat to hunt for!</a:t>
            </a:r>
          </a:p>
          <a:p>
            <a:pPr algn="just"/>
            <a:r>
              <a:rPr lang="en-US" sz="2000" dirty="0"/>
              <a:t>Solution: Create one by emulating real adversaries.</a:t>
            </a:r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2200" dirty="0" smtClean="0"/>
              <a:t>Advanced </a:t>
            </a:r>
            <a:r>
              <a:rPr lang="en-US" sz="2200" dirty="0"/>
              <a:t>attack simulation and emulation should be based on realistic TTPs, for which MITRE is (becoming) the de facto framework.</a:t>
            </a:r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0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Dosis" panose="02010703020202060003" pitchFamily="2" charset="0"/>
              </a:rPr>
              <a:t>Difference between Simulation &amp; Emulation ?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dirty="0"/>
              <a:t>Simulation -</a:t>
            </a:r>
          </a:p>
          <a:p>
            <a:pPr marL="495300" lvl="1" indent="0" algn="just">
              <a:buNone/>
            </a:pPr>
            <a:r>
              <a:rPr lang="en-US" sz="1400" dirty="0"/>
              <a:t>To produce something that is not real but has </a:t>
            </a:r>
            <a:r>
              <a:rPr lang="en-US" sz="1400" dirty="0" smtClean="0"/>
              <a:t>the appearance </a:t>
            </a:r>
            <a:r>
              <a:rPr lang="en-US" sz="1400" dirty="0"/>
              <a:t>of being real</a:t>
            </a:r>
            <a:r>
              <a:rPr lang="en-US" sz="1400" dirty="0" smtClean="0"/>
              <a:t>.</a:t>
            </a:r>
          </a:p>
          <a:p>
            <a:pPr marL="781050" lvl="1" indent="-285750" algn="just"/>
            <a:r>
              <a:rPr lang="en-US" sz="1400" dirty="0"/>
              <a:t>Based on the Red Team’s experience</a:t>
            </a:r>
          </a:p>
          <a:p>
            <a:pPr marL="781050" lvl="1" indent="-285750" algn="just"/>
            <a:r>
              <a:rPr lang="en-US" sz="1400" dirty="0"/>
              <a:t>Based on environment at hand</a:t>
            </a:r>
          </a:p>
          <a:p>
            <a:pPr marL="781050" lvl="1" indent="-285750" algn="just"/>
            <a:r>
              <a:rPr lang="en-US" sz="1400" dirty="0" smtClean="0"/>
              <a:t>Based on global technique popularity</a:t>
            </a:r>
          </a:p>
          <a:p>
            <a:pPr marL="495300" lvl="1" indent="0" algn="just">
              <a:buNone/>
            </a:pPr>
            <a:endParaRPr lang="en-US" sz="1600" dirty="0" smtClean="0"/>
          </a:p>
          <a:p>
            <a:pPr algn="just"/>
            <a:r>
              <a:rPr lang="en-US" sz="2000" dirty="0" smtClean="0"/>
              <a:t>Emulation </a:t>
            </a:r>
            <a:r>
              <a:rPr lang="en-US" sz="2000" dirty="0"/>
              <a:t>-</a:t>
            </a:r>
          </a:p>
          <a:p>
            <a:pPr marL="495300" lvl="1" indent="0" algn="just">
              <a:buNone/>
            </a:pPr>
            <a:r>
              <a:rPr lang="en-US" sz="1400" dirty="0"/>
              <a:t>To behave in the same way as someone else</a:t>
            </a:r>
            <a:r>
              <a:rPr lang="en-US" sz="1400" dirty="0" smtClean="0"/>
              <a:t>.</a:t>
            </a:r>
          </a:p>
          <a:p>
            <a:pPr marL="781050" lvl="1" indent="-285750" algn="just"/>
            <a:r>
              <a:rPr lang="en-US" sz="1400" dirty="0"/>
              <a:t>Based on threat intelligence</a:t>
            </a:r>
          </a:p>
          <a:p>
            <a:pPr marL="781050" lvl="1" indent="-285750" algn="just"/>
            <a:r>
              <a:rPr lang="en-US" sz="1400" dirty="0"/>
              <a:t>TTPs of adversaries that will target you</a:t>
            </a:r>
          </a:p>
          <a:p>
            <a:pPr marL="781050" lvl="1" indent="-285750" algn="just"/>
            <a:r>
              <a:rPr lang="en-US" sz="1400" dirty="0"/>
              <a:t>Based on a previous simulation</a:t>
            </a:r>
          </a:p>
          <a:p>
            <a:pPr marL="4953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19402"/>
              </p:ext>
            </p:extLst>
          </p:nvPr>
        </p:nvGraphicFramePr>
        <p:xfrm>
          <a:off x="5957688" y="2053504"/>
          <a:ext cx="1611085" cy="781903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1611085"/>
              </a:tblGrid>
              <a:tr h="78190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Simulate an</a:t>
                      </a:r>
                    </a:p>
                    <a:p>
                      <a:pPr algn="ctr"/>
                      <a:r>
                        <a:rPr lang="en-US" sz="1400" b="0" i="0" u="none" strike="noStrike" cap="none" dirty="0" smtClean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adversary that is not real</a:t>
                      </a:r>
                      <a:endParaRPr lang="en-IN" sz="1400" b="0" i="0" u="none" strike="noStrike" cap="none" dirty="0" smtClean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anchor="ctr"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61042"/>
              </p:ext>
            </p:extLst>
          </p:nvPr>
        </p:nvGraphicFramePr>
        <p:xfrm>
          <a:off x="5956408" y="3450712"/>
          <a:ext cx="1611085" cy="781903"/>
        </p:xfrm>
        <a:graphic>
          <a:graphicData uri="http://schemas.openxmlformats.org/drawingml/2006/table">
            <a:tbl>
              <a:tblPr firstRow="1" bandRow="1">
                <a:tableStyleId>{156B8E07-A861-4EEC-9AC7-590434B4DEB8}</a:tableStyleId>
              </a:tblPr>
              <a:tblGrid>
                <a:gridCol w="1611085"/>
              </a:tblGrid>
              <a:tr h="781903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smtClean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Impersonate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smtClean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APT-28</a:t>
                      </a:r>
                    </a:p>
                  </a:txBody>
                  <a:tcPr anchor="ctr">
                    <a:solidFill>
                      <a:srgbClr val="FF87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3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Dosis" panose="02010703020202060003" pitchFamily="2" charset="0"/>
              </a:rPr>
              <a:t>What is MITRE ATT&amp;CK ?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dirty="0"/>
              <a:t>MITRE ATT&amp;CK is a globally-accessible knowledge base of adversary tactics and techniques based on real-world observations. </a:t>
            </a:r>
          </a:p>
          <a:p>
            <a:pPr algn="just"/>
            <a:r>
              <a:rPr lang="en-US" sz="2000" dirty="0"/>
              <a:t>The ATT&amp;CK knowledge base is used as a foundation for the development of specific threat models and methodologies in the private sector, in government, and in the cybersecurity product and service community.</a:t>
            </a:r>
          </a:p>
          <a:p>
            <a:pPr algn="just"/>
            <a:endParaRPr lang="en-US" sz="1600" dirty="0" smtClean="0"/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4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is MITRE ATT&amp;CK ?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19386" y="48817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79" y="1121660"/>
            <a:ext cx="7015523" cy="37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Dosis" panose="02010703020202060003" pitchFamily="2" charset="0"/>
              </a:rPr>
              <a:t>What is TTP ?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dirty="0"/>
              <a:t>Tactics – </a:t>
            </a:r>
          </a:p>
          <a:p>
            <a:pPr marL="533400" lvl="1" indent="0" algn="just">
              <a:buNone/>
            </a:pPr>
            <a:r>
              <a:rPr lang="en-US" sz="1400" dirty="0"/>
              <a:t>Tactics represent the “why” of an ATT&amp;CK technique. Tactics represent the tactical goals of an adversary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Techniques – </a:t>
            </a:r>
          </a:p>
          <a:p>
            <a:pPr marL="533400" lvl="1" indent="0" algn="just">
              <a:buNone/>
            </a:pPr>
            <a:r>
              <a:rPr lang="en-US" sz="1400" dirty="0"/>
              <a:t>Techniques represents “how” an adversary achieves a tactical objective by performing an action.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Procedures	- </a:t>
            </a:r>
          </a:p>
          <a:p>
            <a:pPr marL="533400" lvl="1" indent="0" algn="just">
              <a:buNone/>
            </a:pPr>
            <a:r>
              <a:rPr lang="en-US" sz="1400" dirty="0"/>
              <a:t>Procedures are specific detailed instructions and/or directions for accomplishing a task.</a:t>
            </a:r>
          </a:p>
          <a:p>
            <a:pPr algn="just"/>
            <a:endParaRPr lang="en-US" sz="1600" dirty="0" smtClean="0"/>
          </a:p>
          <a:p>
            <a:pPr marL="457200" lvl="1" indent="0" algn="just">
              <a:buNone/>
            </a:pPr>
            <a:endParaRPr lang="en-US" sz="1600" dirty="0" smtClean="0"/>
          </a:p>
          <a:p>
            <a:pPr marL="457200" lvl="1" indent="0" algn="just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457200" lvl="1" indent="0" algn="just">
              <a:buNone/>
            </a:pPr>
            <a:endParaRPr lang="en-US" sz="1600" dirty="0"/>
          </a:p>
          <a:p>
            <a:pPr marL="742950" lvl="1" indent="-285750" algn="just"/>
            <a:endParaRPr lang="en-US" sz="16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8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</TotalTime>
  <Words>705</Words>
  <Application>Microsoft Office PowerPoint</Application>
  <PresentationFormat>On-screen Show (16:9)</PresentationFormat>
  <Paragraphs>164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Dosis</vt:lpstr>
      <vt:lpstr>Roboto</vt:lpstr>
      <vt:lpstr>William template</vt:lpstr>
      <vt:lpstr>Attack (SI|E)mulation</vt:lpstr>
      <vt:lpstr>#whoami</vt:lpstr>
      <vt:lpstr>PowerPoint Presentation</vt:lpstr>
      <vt:lpstr>Attack Kill Chain</vt:lpstr>
      <vt:lpstr>Threat Hunting</vt:lpstr>
      <vt:lpstr>Difference between Simulation &amp; Emulation ?</vt:lpstr>
      <vt:lpstr>What is MITRE ATT&amp;CK ?</vt:lpstr>
      <vt:lpstr>What is MITRE ATT&amp;CK ?</vt:lpstr>
      <vt:lpstr>What is TTP ?</vt:lpstr>
      <vt:lpstr>What is TTP ?</vt:lpstr>
      <vt:lpstr>Why TTP ?</vt:lpstr>
      <vt:lpstr>Detail about the technique</vt:lpstr>
      <vt:lpstr>Detail about the technique</vt:lpstr>
      <vt:lpstr>Leveraging MITRE ATT&amp;CK</vt:lpstr>
      <vt:lpstr>Prepare Emulation Plan</vt:lpstr>
      <vt:lpstr>Prepare Emulation Plan</vt:lpstr>
      <vt:lpstr>Prepare Emulation Plan</vt:lpstr>
      <vt:lpstr>Outcomes of the plans</vt:lpstr>
      <vt:lpstr>Arsenal</vt:lpstr>
      <vt:lpstr>Improve Detection</vt:lpstr>
      <vt:lpstr>Improve Detection</vt:lpstr>
      <vt:lpstr>T1136 Create Account (Manual Approach)</vt:lpstr>
      <vt:lpstr>Atomic Red Team</vt:lpstr>
      <vt:lpstr>Caldera</vt:lpstr>
      <vt:lpstr>Demo</vt:lpstr>
      <vt:lpstr>Note</vt:lpstr>
      <vt:lpstr>Credits</vt:lpstr>
      <vt:lpstr>Reference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DELL</dc:creator>
  <cp:lastModifiedBy>C0D3R</cp:lastModifiedBy>
  <cp:revision>189</cp:revision>
  <dcterms:modified xsi:type="dcterms:W3CDTF">2019-10-17T17:20:08Z</dcterms:modified>
</cp:coreProperties>
</file>